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281" r:id="rId2"/>
    <p:sldId id="260" r:id="rId3"/>
    <p:sldId id="271" r:id="rId4"/>
    <p:sldId id="275" r:id="rId5"/>
    <p:sldId id="323" r:id="rId6"/>
    <p:sldId id="261" r:id="rId7"/>
    <p:sldId id="262" r:id="rId8"/>
    <p:sldId id="263" r:id="rId9"/>
    <p:sldId id="324" r:id="rId10"/>
    <p:sldId id="264" r:id="rId11"/>
    <p:sldId id="265" r:id="rId12"/>
    <p:sldId id="325" r:id="rId13"/>
    <p:sldId id="266" r:id="rId14"/>
    <p:sldId id="267" r:id="rId15"/>
    <p:sldId id="326" r:id="rId16"/>
    <p:sldId id="268" r:id="rId17"/>
    <p:sldId id="308" r:id="rId18"/>
    <p:sldId id="327" r:id="rId19"/>
    <p:sldId id="309" r:id="rId20"/>
    <p:sldId id="310" r:id="rId21"/>
    <p:sldId id="328" r:id="rId22"/>
    <p:sldId id="314" r:id="rId23"/>
    <p:sldId id="311" r:id="rId24"/>
    <p:sldId id="329" r:id="rId25"/>
    <p:sldId id="312" r:id="rId26"/>
    <p:sldId id="313" r:id="rId27"/>
    <p:sldId id="330" r:id="rId28"/>
    <p:sldId id="280" r:id="rId29"/>
    <p:sldId id="315" r:id="rId30"/>
    <p:sldId id="331" r:id="rId31"/>
    <p:sldId id="316" r:id="rId32"/>
    <p:sldId id="317" r:id="rId33"/>
    <p:sldId id="332" r:id="rId34"/>
    <p:sldId id="318" r:id="rId35"/>
    <p:sldId id="319" r:id="rId36"/>
    <p:sldId id="333" r:id="rId37"/>
    <p:sldId id="269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F64627B-641F-4B17-886A-D6A210B9320C}">
          <p14:sldIdLst>
            <p14:sldId id="281"/>
            <p14:sldId id="260"/>
            <p14:sldId id="271"/>
            <p14:sldId id="275"/>
            <p14:sldId id="323"/>
            <p14:sldId id="261"/>
            <p14:sldId id="262"/>
            <p14:sldId id="263"/>
            <p14:sldId id="324"/>
            <p14:sldId id="264"/>
            <p14:sldId id="265"/>
            <p14:sldId id="325"/>
            <p14:sldId id="266"/>
            <p14:sldId id="267"/>
            <p14:sldId id="326"/>
            <p14:sldId id="268"/>
            <p14:sldId id="308"/>
            <p14:sldId id="327"/>
            <p14:sldId id="309"/>
            <p14:sldId id="310"/>
            <p14:sldId id="328"/>
            <p14:sldId id="314"/>
            <p14:sldId id="311"/>
            <p14:sldId id="329"/>
            <p14:sldId id="312"/>
            <p14:sldId id="313"/>
            <p14:sldId id="330"/>
            <p14:sldId id="280"/>
            <p14:sldId id="315"/>
            <p14:sldId id="331"/>
            <p14:sldId id="316"/>
            <p14:sldId id="317"/>
            <p14:sldId id="332"/>
            <p14:sldId id="318"/>
            <p14:sldId id="319"/>
            <p14:sldId id="333"/>
          </p14:sldIdLst>
        </p14:section>
        <p14:section name="Sekcja bez tytułu" id="{0A7ABCE0-C4CD-424D-AF87-416F8371CD28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5050"/>
    <a:srgbClr val="FFC000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89427" autoAdjust="0"/>
  </p:normalViewPr>
  <p:slideViewPr>
    <p:cSldViewPr>
      <p:cViewPr varScale="1">
        <p:scale>
          <a:sx n="77" d="100"/>
          <a:sy n="77" d="100"/>
        </p:scale>
        <p:origin x="124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48AD-81BA-412A-9A43-807265B87400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8D64C-B2E0-4B8E-BBD6-0E41BADA0C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D64C-B2E0-4B8E-BBD6-0E41BADA0CB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D64C-B2E0-4B8E-BBD6-0E41BADA0CB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D64C-B2E0-4B8E-BBD6-0E41BADA0CB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63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D64C-B2E0-4B8E-BBD6-0E41BADA0CBF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73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D64C-B2E0-4B8E-BBD6-0E41BADA0CBF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F38DE5-BDF4-41B6-90C6-233837D6773B}" type="datetimeFigureOut">
              <a:rPr lang="pl-PL" smtClean="0"/>
              <a:pPr/>
              <a:t>04.10.2017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5D3E49-8D60-4700-804F-39902B6A7A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169951" y="6376594"/>
            <a:ext cx="83067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ZG PKS</a:t>
            </a:r>
          </a:p>
        </p:txBody>
      </p:sp>
      <p:sp>
        <p:nvSpPr>
          <p:cNvPr id="3" name="Prostokąt 2"/>
          <p:cNvSpPr/>
          <p:nvPr/>
        </p:nvSpPr>
        <p:spPr>
          <a:xfrm>
            <a:off x="928662" y="2357430"/>
            <a:ext cx="7272808" cy="42978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l-PL" sz="4400" b="1" dirty="0">
                <a:solidFill>
                  <a:schemeClr val="accent3"/>
                </a:solidFill>
              </a:rPr>
              <a:t>Szybciej, taniej i zdrowiej </a:t>
            </a:r>
          </a:p>
          <a:p>
            <a:endParaRPr lang="pl-PL" sz="3200" b="1" i="1" dirty="0">
              <a:solidFill>
                <a:schemeClr val="accent3"/>
              </a:solidFill>
            </a:endParaRPr>
          </a:p>
          <a:p>
            <a:pPr algn="ctr"/>
            <a:r>
              <a:rPr lang="pl-PL" sz="2400" b="1" dirty="0">
                <a:solidFill>
                  <a:schemeClr val="accent3"/>
                </a:solidFill>
              </a:rPr>
              <a:t>czyli projekt pod nazwą</a:t>
            </a:r>
          </a:p>
          <a:p>
            <a:pPr algn="ctr"/>
            <a:endParaRPr lang="pl-PL" sz="2000" b="1" i="1" dirty="0">
              <a:solidFill>
                <a:schemeClr val="accent3"/>
              </a:solidFill>
            </a:endParaRPr>
          </a:p>
          <a:p>
            <a:pPr algn="ctr"/>
            <a:r>
              <a:rPr lang="pl-PL" sz="2800" b="1" i="1" dirty="0">
                <a:solidFill>
                  <a:schemeClr val="accent3"/>
                </a:solidFill>
              </a:rPr>
              <a:t>Rozwój gospodarki niskoemisyjnej </a:t>
            </a:r>
          </a:p>
          <a:p>
            <a:pPr algn="ctr"/>
            <a:r>
              <a:rPr lang="pl-PL" sz="2800" b="1" i="1" dirty="0">
                <a:solidFill>
                  <a:schemeClr val="accent3"/>
                </a:solidFill>
              </a:rPr>
              <a:t>oraz poprawa mobilności mieszkańców </a:t>
            </a:r>
          </a:p>
          <a:p>
            <a:pPr algn="ctr"/>
            <a:r>
              <a:rPr lang="pl-PL" sz="2800" b="1" i="1" dirty="0">
                <a:solidFill>
                  <a:schemeClr val="accent3"/>
                </a:solidFill>
              </a:rPr>
              <a:t>poprzez usprawnienie zrównoważonego transportu publicznego na terenie ROF</a:t>
            </a:r>
          </a:p>
          <a:p>
            <a:endParaRPr lang="pl-PL" sz="32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rzeszow.pl/image/24371/default/ROF_na_tle_polski.jpg?rand=3973857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14290"/>
            <a:ext cx="2742389" cy="19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1" y="142852"/>
            <a:ext cx="5455732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1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3571868" y="228600"/>
            <a:ext cx="5357850" cy="1914516"/>
          </a:xfrm>
        </p:spPr>
        <p:txBody>
          <a:bodyPr>
            <a:noAutofit/>
          </a:bodyPr>
          <a:lstStyle/>
          <a:p>
            <a:r>
              <a:rPr lang="pl-PL" sz="4000" b="1" dirty="0"/>
              <a:t>Inwestycje</a:t>
            </a:r>
            <a:br>
              <a:rPr lang="pl-PL" sz="4000" b="1" dirty="0"/>
            </a:br>
            <a:r>
              <a:rPr lang="pl-PL" sz="4000" b="1" dirty="0"/>
              <a:t>Gmina </a:t>
            </a:r>
            <a:br>
              <a:rPr lang="pl-PL" sz="4000" b="1" dirty="0"/>
            </a:br>
            <a:r>
              <a:rPr lang="pl-PL" sz="4000" b="1" dirty="0"/>
              <a:t>Boguchwała </a:t>
            </a:r>
          </a:p>
        </p:txBody>
      </p:sp>
      <p:sp>
        <p:nvSpPr>
          <p:cNvPr id="9" name="Prostokąt 8"/>
          <p:cNvSpPr/>
          <p:nvPr/>
        </p:nvSpPr>
        <p:spPr>
          <a:xfrm>
            <a:off x="4214810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57158" y="2643182"/>
            <a:ext cx="83582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Uruchomienie węzła przesiadkowego przy stacji PKP w Boguchwale – przebudowa budynku starego dworca, wydzielenie obok niego strefy parkingowej  w systemie </a:t>
            </a:r>
            <a:r>
              <a:rPr lang="pl-PL" sz="2000" dirty="0" err="1">
                <a:solidFill>
                  <a:schemeClr val="accent3"/>
                </a:solidFill>
              </a:rPr>
              <a:t>Bike&amp;Ride</a:t>
            </a:r>
            <a:r>
              <a:rPr lang="pl-PL" sz="2000" dirty="0">
                <a:solidFill>
                  <a:schemeClr val="accent3"/>
                </a:solidFill>
              </a:rPr>
              <a:t> oraz </a:t>
            </a:r>
            <a:r>
              <a:rPr lang="pl-PL" sz="2000" dirty="0" err="1">
                <a:solidFill>
                  <a:schemeClr val="accent3"/>
                </a:solidFill>
              </a:rPr>
              <a:t>Park&amp;Ride</a:t>
            </a:r>
            <a:r>
              <a:rPr lang="pl-PL" sz="2000" dirty="0">
                <a:solidFill>
                  <a:schemeClr val="accent3"/>
                </a:solidFill>
              </a:rPr>
              <a:t> dla podróżujących transportem samochodowym i kolejowym.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Uruchomienie węzła przesiadkowego przy stacji PKS w Boguchwale – przebudowa budynku dworca, utworzenie strefy parkingowej w systemie </a:t>
            </a:r>
            <a:r>
              <a:rPr lang="pl-PL" sz="2000" dirty="0" err="1">
                <a:solidFill>
                  <a:schemeClr val="accent3"/>
                </a:solidFill>
              </a:rPr>
              <a:t>Bike&amp;Ride</a:t>
            </a:r>
            <a:r>
              <a:rPr lang="pl-PL" sz="2000" dirty="0">
                <a:solidFill>
                  <a:schemeClr val="accent3"/>
                </a:solidFill>
              </a:rPr>
              <a:t>, </a:t>
            </a:r>
            <a:r>
              <a:rPr lang="pl-PL" sz="2000" dirty="0" err="1">
                <a:solidFill>
                  <a:schemeClr val="accent3"/>
                </a:solidFill>
              </a:rPr>
              <a:t>Park&amp;Ride</a:t>
            </a:r>
            <a:r>
              <a:rPr lang="pl-PL" sz="2000" dirty="0">
                <a:solidFill>
                  <a:schemeClr val="accent3"/>
                </a:solidFill>
              </a:rPr>
              <a:t> i parkingu dla busów, budowa ścieżki rowerowej i chodnika.</a:t>
            </a:r>
          </a:p>
          <a:p>
            <a:endParaRPr lang="pl-PL" sz="2000" dirty="0">
              <a:solidFill>
                <a:schemeClr val="accent3"/>
              </a:solidFill>
            </a:endParaRPr>
          </a:p>
        </p:txBody>
      </p:sp>
      <p:pic>
        <p:nvPicPr>
          <p:cNvPr id="8195" name="Picture 3" descr="C:\Users\Alina\Desktop\zdjęcia do prezentacji\solect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653854" cy="2496953"/>
          </a:xfrm>
          <a:prstGeom prst="rect">
            <a:avLst/>
          </a:prstGeom>
          <a:noFill/>
        </p:spPr>
      </p:pic>
      <p:pic>
        <p:nvPicPr>
          <p:cNvPr id="8194" name="Picture 2" descr="C:\Users\Alina\Desktop\Logo Gminy Boguchwala pozi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61112"/>
            <a:ext cx="1571636" cy="99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28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esktop\boguchwała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280" cy="144097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500034" y="2143116"/>
            <a:ext cx="8286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Przebudowa ulicy Kolejowej w Boguchwale oraz budowa ścieżki rowerowej do węzła przesiadkowego przy stacji PKP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Budowa chodników w </a:t>
            </a:r>
            <a:r>
              <a:rPr lang="pl-PL" sz="2000" dirty="0" err="1">
                <a:solidFill>
                  <a:schemeClr val="accent3"/>
                </a:solidFill>
              </a:rPr>
              <a:t>Niechobrzu</a:t>
            </a:r>
            <a:r>
              <a:rPr lang="pl-PL" sz="2000" dirty="0">
                <a:solidFill>
                  <a:schemeClr val="accent3"/>
                </a:solidFill>
              </a:rPr>
              <a:t>, Nosówce, Mogielnicy, </a:t>
            </a:r>
            <a:r>
              <a:rPr lang="pl-PL" sz="2000" dirty="0" err="1">
                <a:solidFill>
                  <a:schemeClr val="accent3"/>
                </a:solidFill>
              </a:rPr>
              <a:t>Lutoryżu</a:t>
            </a:r>
            <a:r>
              <a:rPr lang="pl-PL" sz="2000" dirty="0">
                <a:solidFill>
                  <a:schemeClr val="accent3"/>
                </a:solidFill>
              </a:rPr>
              <a:t> oraz Racławówce-Nosówce. Razem około 4 kilometrów.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Wykonanie na przystanku Boguchwała Grunwald przy CH Stokrotka ogrzewanej wiaty dla podróżnych, a także budowa wiat przystankowych w </a:t>
            </a:r>
            <a:r>
              <a:rPr lang="pl-PL" sz="2000" dirty="0" err="1">
                <a:solidFill>
                  <a:schemeClr val="accent3"/>
                </a:solidFill>
              </a:rPr>
              <a:t>Niechobrzu</a:t>
            </a:r>
            <a:r>
              <a:rPr lang="pl-PL" sz="2000" dirty="0">
                <a:solidFill>
                  <a:schemeClr val="accent3"/>
                </a:solidFill>
              </a:rPr>
              <a:t>, </a:t>
            </a:r>
            <a:r>
              <a:rPr lang="pl-PL" sz="2000" dirty="0" err="1">
                <a:solidFill>
                  <a:schemeClr val="accent3"/>
                </a:solidFill>
              </a:rPr>
              <a:t>Lutoryżu</a:t>
            </a:r>
            <a:r>
              <a:rPr lang="pl-PL" sz="2000" dirty="0">
                <a:solidFill>
                  <a:schemeClr val="accent3"/>
                </a:solidFill>
              </a:rPr>
              <a:t>, Mogielnicy, Racławówce, </a:t>
            </a:r>
            <a:r>
              <a:rPr lang="pl-PL" sz="2000" dirty="0" err="1">
                <a:solidFill>
                  <a:schemeClr val="accent3"/>
                </a:solidFill>
              </a:rPr>
              <a:t>Zgłobniu</a:t>
            </a:r>
            <a:r>
              <a:rPr lang="pl-PL" sz="2000" dirty="0">
                <a:solidFill>
                  <a:schemeClr val="accent3"/>
                </a:solidFill>
              </a:rPr>
              <a:t>, Nosówce i Woli </a:t>
            </a:r>
            <a:r>
              <a:rPr lang="pl-PL" sz="2000" dirty="0" err="1">
                <a:solidFill>
                  <a:schemeClr val="accent3"/>
                </a:solidFill>
              </a:rPr>
              <a:t>Zgłobieńskiej</a:t>
            </a:r>
            <a:endParaRPr lang="pl-PL" sz="2000" dirty="0">
              <a:solidFill>
                <a:schemeClr val="accent3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pl-PL" sz="2000" dirty="0">
              <a:solidFill>
                <a:schemeClr val="accent3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214810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218568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ownloads\coin-108053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463483" cy="2303577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643306" y="0"/>
            <a:ext cx="5286412" cy="2000240"/>
          </a:xfrm>
        </p:spPr>
        <p:txBody>
          <a:bodyPr>
            <a:noAutofit/>
          </a:bodyPr>
          <a:lstStyle/>
          <a:p>
            <a:r>
              <a:rPr lang="pl-PL" sz="4400" b="1" dirty="0"/>
              <a:t>Ile to będzie kosztować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2428868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Wartość projektu realizowanego przez gminę Boguchwała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chemeClr val="accent3"/>
                </a:solidFill>
              </a:rPr>
              <a:t>11 896 000 zł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z Europejskiego Funduszu Rozwoju Regionalnego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/>
                </a:solidFill>
              </a:rPr>
              <a:t>9 650 000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112122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429124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 idx="4294967295"/>
          </p:nvPr>
        </p:nvSpPr>
        <p:spPr>
          <a:xfrm>
            <a:off x="3714745" y="228600"/>
            <a:ext cx="5214973" cy="1343025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5390">
                    <a:shade val="75000"/>
                  </a:srgbClr>
                </a:solidFill>
              </a:rPr>
              <a:t>Inwestycje</a:t>
            </a:r>
            <a:br>
              <a:rPr lang="pl-PL" sz="4000" b="1" dirty="0">
                <a:solidFill>
                  <a:srgbClr val="005390">
                    <a:shade val="75000"/>
                  </a:srgbClr>
                </a:solidFill>
              </a:rPr>
            </a:br>
            <a:r>
              <a:rPr lang="pl-PL" sz="4000" b="1" dirty="0">
                <a:solidFill>
                  <a:srgbClr val="005390">
                    <a:shade val="75000"/>
                  </a:srgbClr>
                </a:solidFill>
              </a:rPr>
              <a:t>Gminy Chmielnik</a:t>
            </a:r>
            <a:endParaRPr lang="pl-PL" dirty="0"/>
          </a:p>
        </p:txBody>
      </p:sp>
      <p:pic>
        <p:nvPicPr>
          <p:cNvPr id="5122" name="Picture 2" descr="C:\Users\Alina\Desktop\chmiel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3692564" cy="2607874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57158" y="2071678"/>
            <a:ext cx="8429684" cy="549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3"/>
                </a:solidFill>
              </a:rPr>
              <a:t>Budowa parkingu </a:t>
            </a:r>
            <a:r>
              <a:rPr lang="pl-PL" sz="2400" b="1" dirty="0" err="1">
                <a:solidFill>
                  <a:schemeClr val="accent3"/>
                </a:solidFill>
              </a:rPr>
              <a:t>Park&amp;Ride</a:t>
            </a:r>
            <a:r>
              <a:rPr lang="pl-PL" sz="2400" b="1" dirty="0">
                <a:solidFill>
                  <a:schemeClr val="accent3"/>
                </a:solidFill>
              </a:rPr>
              <a:t> przy drodze powiatowej Kielnarowa - Chmielnik – Zabratówka.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accent3"/>
                </a:solidFill>
              </a:rPr>
              <a:t>I</a:t>
            </a:r>
            <a:r>
              <a:rPr lang="pl-PL" sz="2400" dirty="0">
                <a:solidFill>
                  <a:schemeClr val="accent3"/>
                </a:solidFill>
              </a:rPr>
              <a:t>nwestycja obejmuje: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wykonanie  robót  ziemnych,  </a:t>
            </a:r>
            <a:r>
              <a:rPr lang="pl-PL" sz="2000" dirty="0" err="1">
                <a:solidFill>
                  <a:schemeClr val="accent3"/>
                </a:solidFill>
              </a:rPr>
              <a:t>instalacyjno–inżynieryjnych</a:t>
            </a:r>
            <a:r>
              <a:rPr lang="pl-PL" sz="2000" dirty="0">
                <a:solidFill>
                  <a:schemeClr val="accent3"/>
                </a:solidFill>
              </a:rPr>
              <a:t>  oraz budowlanych parkingu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budowę  kanalizacji deszczowej – odwodnienie miejsc parkingowych z przyłączem kanalizacji deszczowej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demontaż  istniejącego  gazociągu  średniego ciśnienia  i budowę  nowego  odcinka  gazociągu.</a:t>
            </a:r>
          </a:p>
          <a:p>
            <a:endParaRPr lang="pl-PL" sz="2400" dirty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2400" dirty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40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83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286248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286248" y="164305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3"/>
                </a:solidFill>
              </a:rPr>
              <a:t>W ramach inwestycji w Chmielniku powstanie parking </a:t>
            </a:r>
            <a:r>
              <a:rPr lang="pl-PL" sz="2400" dirty="0" err="1">
                <a:solidFill>
                  <a:schemeClr val="accent3"/>
                </a:solidFill>
              </a:rPr>
              <a:t>Park&amp;Ride</a:t>
            </a:r>
            <a:r>
              <a:rPr lang="pl-PL" sz="2400" dirty="0">
                <a:solidFill>
                  <a:schemeClr val="accent3"/>
                </a:solidFill>
              </a:rPr>
              <a:t> na 35 miejsc postojowych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 idx="4294967295"/>
          </p:nvPr>
        </p:nvSpPr>
        <p:spPr>
          <a:xfrm>
            <a:off x="285720" y="228600"/>
            <a:ext cx="8572560" cy="758825"/>
          </a:xfrm>
        </p:spPr>
        <p:txBody>
          <a:bodyPr>
            <a:noAutofit/>
          </a:bodyPr>
          <a:lstStyle/>
          <a:p>
            <a:r>
              <a:rPr lang="pl-PL" sz="4400" dirty="0" err="1"/>
              <a:t>Park&amp;Ride</a:t>
            </a:r>
            <a:r>
              <a:rPr lang="pl-PL" sz="4400" dirty="0"/>
              <a:t> w Chmielniku</a:t>
            </a:r>
          </a:p>
        </p:txBody>
      </p:sp>
      <p:pic>
        <p:nvPicPr>
          <p:cNvPr id="6147" name="Picture 3" descr="C:\Users\Alina\Downloads\autos-2688161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535222" cy="2357454"/>
          </a:xfrm>
          <a:prstGeom prst="rect">
            <a:avLst/>
          </a:prstGeom>
          <a:noFill/>
        </p:spPr>
      </p:pic>
      <p:pic>
        <p:nvPicPr>
          <p:cNvPr id="6148" name="Picture 4" descr="C:\Users\Alina\Downloads\parking-2528503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00438"/>
            <a:ext cx="3556003" cy="2645296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642910" y="4572008"/>
            <a:ext cx="371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3"/>
                </a:solidFill>
              </a:rPr>
              <a:t>oraz parking </a:t>
            </a:r>
            <a:r>
              <a:rPr lang="pl-PL" sz="2400" dirty="0" err="1">
                <a:solidFill>
                  <a:schemeClr val="accent3"/>
                </a:solidFill>
              </a:rPr>
              <a:t>Bike&amp;Ride</a:t>
            </a:r>
            <a:r>
              <a:rPr lang="pl-PL" sz="2400" dirty="0">
                <a:solidFill>
                  <a:schemeClr val="accent3"/>
                </a:solidFill>
              </a:rPr>
              <a:t> </a:t>
            </a:r>
          </a:p>
          <a:p>
            <a:r>
              <a:rPr lang="pl-PL" sz="2400" dirty="0">
                <a:solidFill>
                  <a:schemeClr val="accent3"/>
                </a:solidFill>
              </a:rPr>
              <a:t>na 60 miejsc rowerowych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4591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ownloads\coin-108053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463483" cy="2303577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643306" y="0"/>
            <a:ext cx="5286412" cy="2000240"/>
          </a:xfrm>
        </p:spPr>
        <p:txBody>
          <a:bodyPr>
            <a:noAutofit/>
          </a:bodyPr>
          <a:lstStyle/>
          <a:p>
            <a:r>
              <a:rPr lang="pl-PL" sz="4400" b="1" dirty="0"/>
              <a:t>Ile to będzie kosztować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2428868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Wartość projektu realizowanego przez gminę Chmielnik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chemeClr val="accent3"/>
                </a:solidFill>
              </a:rPr>
              <a:t> 461 000 zł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z Europejskiego Funduszu Rozwoju Regionalnego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/>
                </a:solidFill>
              </a:rPr>
              <a:t>387 000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205482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143372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sp>
        <p:nvSpPr>
          <p:cNvPr id="11" name="Tytuł 10"/>
          <p:cNvSpPr>
            <a:spLocks noGrp="1"/>
          </p:cNvSpPr>
          <p:nvPr>
            <p:ph type="title" idx="4294967295"/>
          </p:nvPr>
        </p:nvSpPr>
        <p:spPr>
          <a:xfrm>
            <a:off x="2214546" y="228600"/>
            <a:ext cx="6643734" cy="1343025"/>
          </a:xfrm>
        </p:spPr>
        <p:txBody>
          <a:bodyPr>
            <a:noAutofit/>
          </a:bodyPr>
          <a:lstStyle/>
          <a:p>
            <a:r>
              <a:rPr lang="pl-PL" sz="4400" b="1" dirty="0"/>
              <a:t>Inwestycje Gminy Czarna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14282" y="4357694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Budowa chodnika oraz parkingu </a:t>
            </a:r>
            <a:r>
              <a:rPr lang="pl-PL" sz="2000" dirty="0" err="1">
                <a:solidFill>
                  <a:schemeClr val="accent3"/>
                </a:solidFill>
              </a:rPr>
              <a:t>B&amp;R</a:t>
            </a:r>
            <a:r>
              <a:rPr lang="pl-PL" sz="2000" dirty="0">
                <a:solidFill>
                  <a:schemeClr val="accent3"/>
                </a:solidFill>
              </a:rPr>
              <a:t> (12 stanowisk dla rowerów) w Medyni Głogowskiej, przy drodze wojewódzkiej Sokołów Małopolski – Łańcut – Kańczuga – Żurawica,  na potrzeby istniejącej linii miejskiej nr 1.</a:t>
            </a:r>
          </a:p>
        </p:txBody>
      </p:sp>
      <p:pic>
        <p:nvPicPr>
          <p:cNvPr id="7170" name="Picture 2" descr="C:\Users\Alina\Desktop\emblem-gmina-czarna-498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952377" cy="2214553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1928794" y="1714488"/>
            <a:ext cx="700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Budowa infrastruktury na potrzeby  nowej  autobusowej linii miejskiej nr 38 . Planowa jest przebudowa drogi wewnętrznej w Krzemienicy o długości  ponad 2,5 km, budowa 6 zatok i 6 wiat przystankowych oraz 3 parkingów </a:t>
            </a:r>
            <a:r>
              <a:rPr lang="pl-PL" sz="2000" dirty="0" err="1">
                <a:solidFill>
                  <a:schemeClr val="accent3"/>
                </a:solidFill>
              </a:rPr>
              <a:t>Bike&amp;Ride</a:t>
            </a:r>
            <a:r>
              <a:rPr lang="pl-PL" sz="2000" dirty="0">
                <a:solidFill>
                  <a:schemeClr val="accent3"/>
                </a:solidFill>
              </a:rPr>
              <a:t> - każdy na 6 stanowisk rowerowych.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895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4286250" y="1335093"/>
            <a:ext cx="4857750" cy="50943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Przebudowa drogi powiatowej Rzeszów – Trzebownisko – Czarna </a:t>
            </a:r>
            <a:r>
              <a:rPr lang="pl-PL" sz="2000" b="0" cap="none" spc="0" dirty="0">
                <a:solidFill>
                  <a:schemeClr val="accent3"/>
                </a:solidFill>
              </a:rPr>
              <a:t>na potrzeby istniejącej linii miejskiej nr 6. Inwestycja obejmuje: </a:t>
            </a:r>
          </a:p>
          <a:p>
            <a:pPr marL="504000" lvl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itchFamily="2" charset="2"/>
              <a:buChar char="§"/>
            </a:pPr>
            <a:r>
              <a:rPr lang="pl-PL" sz="2000" dirty="0">
                <a:solidFill>
                  <a:schemeClr val="accent3"/>
                </a:solidFill>
              </a:rPr>
              <a:t>budowę chodnika i ścieżki rowerowej budowę czterech zatok autobusowych</a:t>
            </a:r>
          </a:p>
          <a:p>
            <a:pPr marL="504000" lvl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itchFamily="2" charset="2"/>
              <a:buChar char="§"/>
            </a:pPr>
            <a:r>
              <a:rPr lang="pl-PL" sz="2000" dirty="0">
                <a:solidFill>
                  <a:schemeClr val="accent3"/>
                </a:solidFill>
              </a:rPr>
              <a:t>Budowę dwóch parkingów </a:t>
            </a:r>
            <a:r>
              <a:rPr lang="pl-PL" sz="2000" dirty="0" err="1">
                <a:solidFill>
                  <a:schemeClr val="accent3"/>
                </a:solidFill>
              </a:rPr>
              <a:t>Bike&amp;Ride</a:t>
            </a:r>
            <a:r>
              <a:rPr lang="pl-PL" sz="2000" dirty="0">
                <a:solidFill>
                  <a:schemeClr val="accent3"/>
                </a:solidFill>
              </a:rPr>
              <a:t> - jeden 12-stanowiskowy i jeden 9-stanowiskowy.</a:t>
            </a:r>
          </a:p>
          <a:p>
            <a:pPr>
              <a:buNone/>
            </a:pPr>
            <a:endParaRPr lang="pl-PL" sz="1200" i="1" u="sng" dirty="0"/>
          </a:p>
          <a:p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285720" y="228600"/>
            <a:ext cx="8572560" cy="758825"/>
          </a:xfrm>
        </p:spPr>
        <p:txBody>
          <a:bodyPr>
            <a:noAutofit/>
          </a:bodyPr>
          <a:lstStyle/>
          <a:p>
            <a:r>
              <a:rPr lang="pl-PL" sz="4400" b="1" dirty="0"/>
              <a:t>Inwestycje Gminy Czarna</a:t>
            </a:r>
          </a:p>
        </p:txBody>
      </p:sp>
      <p:sp>
        <p:nvSpPr>
          <p:cNvPr id="6" name="Prostokąt 5"/>
          <p:cNvSpPr/>
          <p:nvPr/>
        </p:nvSpPr>
        <p:spPr>
          <a:xfrm>
            <a:off x="4143372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pic>
        <p:nvPicPr>
          <p:cNvPr id="8194" name="Picture 2" descr="C:\Users\Alina\Desktop\wiadu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810027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722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ownloads\coin-108053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463483" cy="2303577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643306" y="0"/>
            <a:ext cx="5286412" cy="2000240"/>
          </a:xfrm>
        </p:spPr>
        <p:txBody>
          <a:bodyPr>
            <a:noAutofit/>
          </a:bodyPr>
          <a:lstStyle/>
          <a:p>
            <a:r>
              <a:rPr lang="pl-PL" sz="4400" b="1" dirty="0"/>
              <a:t>Ile to będzie kosztować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2428868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Wartość projektu realizowanego przez gminę Czarna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chemeClr val="accent3"/>
                </a:solidFill>
              </a:rPr>
              <a:t>4 665 000 zł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z Europejskiego Funduszu Rozwoju Regionalnego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/>
                </a:solidFill>
              </a:rPr>
              <a:t>3 961 000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2467754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2428860" y="1785926"/>
            <a:ext cx="6429420" cy="100013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b="1" dirty="0">
                <a:solidFill>
                  <a:schemeClr val="accent3"/>
                </a:solidFill>
              </a:rPr>
              <a:t>Budowa nowego mostu na Wisłoku i przedłużenie linii autobusowej nr 7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357422" y="228600"/>
            <a:ext cx="6500858" cy="1343012"/>
          </a:xfrm>
        </p:spPr>
        <p:txBody>
          <a:bodyPr>
            <a:noAutofit/>
          </a:bodyPr>
          <a:lstStyle/>
          <a:p>
            <a:r>
              <a:rPr lang="pl-PL" sz="4400" b="1" dirty="0"/>
              <a:t>Inwestycje Gminy Czudec</a:t>
            </a:r>
          </a:p>
        </p:txBody>
      </p:sp>
      <p:sp>
        <p:nvSpPr>
          <p:cNvPr id="9" name="Prostokąt 8"/>
          <p:cNvSpPr/>
          <p:nvPr/>
        </p:nvSpPr>
        <p:spPr>
          <a:xfrm>
            <a:off x="9144000" y="2786058"/>
            <a:ext cx="799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i="1" dirty="0">
              <a:latin typeface="Arial" panose="020B0604020202020204" pitchFamily="34" charset="0"/>
            </a:endParaRPr>
          </a:p>
        </p:txBody>
      </p:sp>
      <p:pic>
        <p:nvPicPr>
          <p:cNvPr id="9218" name="Picture 2" descr="C:\Users\Alina\Desktop\czu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078174" cy="228599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57158" y="2857496"/>
            <a:ext cx="84296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accent3"/>
                </a:solidFill>
              </a:rPr>
              <a:t>Zostanie przebudowany most na Wisłoku w Przedmieściu Czudeckim, w ciągu drogi powiatowej Czudec-Wyżne. Ma to związek z planowaną budową dodatkowej linii komunikacji autobusowej długości 12,8 km, będącej przedłużeniem miejskiej linii autobusowej </a:t>
            </a:r>
            <a:r>
              <a:rPr lang="pl-PL" sz="2000" dirty="0" err="1">
                <a:solidFill>
                  <a:schemeClr val="accent3"/>
                </a:solidFill>
              </a:rPr>
              <a:t>Rzeszów-Niechobrz</a:t>
            </a:r>
            <a:r>
              <a:rPr lang="pl-PL" sz="2000" dirty="0">
                <a:solidFill>
                  <a:schemeClr val="accent3"/>
                </a:solidFill>
              </a:rPr>
              <a:t>. Linia ta wymaga mostu o większej nośności, który ma zapewnić dostęp do pętli autobusowej. Obecny drewniany most nie spełnia tych </a:t>
            </a:r>
            <a:r>
              <a:rPr lang="pl-PL" sz="2000" b="1" dirty="0">
                <a:solidFill>
                  <a:schemeClr val="accent3"/>
                </a:solidFill>
              </a:rPr>
              <a:t>wymogów.</a:t>
            </a:r>
          </a:p>
          <a:p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4143372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18285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2" y="203461"/>
            <a:ext cx="3333058" cy="1368151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idx="4294967295"/>
          </p:nvPr>
        </p:nvSpPr>
        <p:spPr>
          <a:xfrm>
            <a:off x="428596" y="1928802"/>
            <a:ext cx="8429684" cy="2071702"/>
          </a:xfrm>
        </p:spPr>
        <p:txBody>
          <a:bodyPr>
            <a:noAutofit/>
          </a:bodyPr>
          <a:lstStyle/>
          <a:p>
            <a:pPr marL="0" indent="-285750">
              <a:lnSpc>
                <a:spcPct val="94000"/>
              </a:lnSpc>
              <a:spcBef>
                <a:spcPts val="0"/>
              </a:spcBef>
              <a:buClrTx/>
              <a:buSzTx/>
              <a:buNone/>
            </a:pPr>
            <a:r>
              <a:rPr lang="pl-PL" sz="2400" b="0" cap="none" spc="0" dirty="0">
                <a:solidFill>
                  <a:schemeClr val="accent3"/>
                </a:solidFill>
              </a:rPr>
              <a:t>Projekt realizuje Związek Gmin Podkarpacka Komunikacja Samochodowa, zrzeszający 9 samorządów z terenu Rzeszowskiego Obszaru Funkcjonalnego – ROF</a:t>
            </a:r>
          </a:p>
          <a:p>
            <a:pPr marL="0" indent="-285750">
              <a:lnSpc>
                <a:spcPct val="94000"/>
              </a:lnSpc>
              <a:spcBef>
                <a:spcPts val="0"/>
              </a:spcBef>
              <a:buClrTx/>
              <a:buSzTx/>
              <a:buNone/>
            </a:pPr>
            <a:endParaRPr lang="pl-PL" sz="2400" dirty="0">
              <a:solidFill>
                <a:schemeClr val="accent3"/>
              </a:solidFill>
            </a:endParaRPr>
          </a:p>
          <a:p>
            <a:pPr marL="0" indent="-285750">
              <a:lnSpc>
                <a:spcPct val="94000"/>
              </a:lnSpc>
              <a:spcBef>
                <a:spcPts val="0"/>
              </a:spcBef>
              <a:buClrTx/>
              <a:buSzTx/>
              <a:buNone/>
            </a:pPr>
            <a:r>
              <a:rPr lang="pl-PL" sz="2400" dirty="0">
                <a:solidFill>
                  <a:schemeClr val="accent3"/>
                </a:solidFill>
              </a:rPr>
              <a:t>Partnerskie gminy: </a:t>
            </a:r>
            <a:endParaRPr lang="pl-PL" sz="2400" b="0" cap="none" spc="0" dirty="0">
              <a:solidFill>
                <a:schemeClr val="accent3"/>
              </a:solidFill>
            </a:endParaRPr>
          </a:p>
          <a:p>
            <a:pPr marL="0" indent="-285750">
              <a:lnSpc>
                <a:spcPct val="94000"/>
              </a:lnSpc>
              <a:spcBef>
                <a:spcPts val="0"/>
              </a:spcBef>
              <a:buClrTx/>
              <a:buSzTx/>
              <a:buNone/>
            </a:pPr>
            <a:endParaRPr lang="pl-PL" sz="2400" b="0" cap="none" spc="0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4000"/>
              </a:lnSpc>
              <a:spcBef>
                <a:spcPts val="0"/>
              </a:spcBef>
              <a:buClrTx/>
              <a:buSzTx/>
              <a:buNone/>
            </a:pPr>
            <a:endParaRPr lang="pl-PL" sz="2400" b="0" cap="none" spc="0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4000"/>
              </a:lnSpc>
              <a:spcBef>
                <a:spcPts val="0"/>
              </a:spcBef>
              <a:buClrTx/>
              <a:buSzTx/>
            </a:pPr>
            <a:endParaRPr lang="pl-PL" sz="2400" b="0" cap="none" spc="0" dirty="0">
              <a:solidFill>
                <a:schemeClr val="accent3"/>
              </a:solidFill>
            </a:endParaRPr>
          </a:p>
          <a:p>
            <a:pPr>
              <a:buNone/>
            </a:pPr>
            <a:endParaRPr lang="pl-PL" sz="2400" b="0" dirty="0">
              <a:solidFill>
                <a:schemeClr val="accent3"/>
              </a:solidFill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title" idx="4294967295"/>
          </p:nvPr>
        </p:nvSpPr>
        <p:spPr>
          <a:xfrm>
            <a:off x="3571868" y="357166"/>
            <a:ext cx="5357850" cy="1285884"/>
          </a:xfrm>
        </p:spPr>
        <p:txBody>
          <a:bodyPr>
            <a:noAutofit/>
          </a:bodyPr>
          <a:lstStyle/>
          <a:p>
            <a:r>
              <a:rPr lang="pl-PL" sz="4400" b="1" dirty="0"/>
              <a:t>Wspólny projekt</a:t>
            </a:r>
            <a:br>
              <a:rPr lang="pl-PL" sz="4400" b="1" dirty="0"/>
            </a:br>
            <a:r>
              <a:rPr lang="pl-PL" sz="4400" b="1" dirty="0">
                <a:solidFill>
                  <a:schemeClr val="accent3"/>
                </a:solidFill>
              </a:rPr>
              <a:t>transportowy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214810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28596" y="3857629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b="1" dirty="0">
                <a:solidFill>
                  <a:schemeClr val="accent3"/>
                </a:solidFill>
              </a:rPr>
              <a:t> Boguchwała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b="1" dirty="0">
                <a:solidFill>
                  <a:schemeClr val="accent3"/>
                </a:solidFill>
              </a:rPr>
              <a:t> Chmielnik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b="1" dirty="0">
                <a:solidFill>
                  <a:schemeClr val="accent3"/>
                </a:solidFill>
              </a:rPr>
              <a:t> Czarna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b="1" dirty="0">
                <a:solidFill>
                  <a:schemeClr val="accent3"/>
                </a:solidFill>
              </a:rPr>
              <a:t> Czudec</a:t>
            </a:r>
          </a:p>
          <a:p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929190" y="3429000"/>
            <a:ext cx="3214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b="1" dirty="0">
                <a:solidFill>
                  <a:schemeClr val="accent3"/>
                </a:solidFill>
              </a:rPr>
              <a:t> Głogów Małopolski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b="1" dirty="0">
                <a:solidFill>
                  <a:schemeClr val="accent3"/>
                </a:solidFill>
              </a:rPr>
              <a:t> Krasne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b="1" dirty="0">
                <a:solidFill>
                  <a:schemeClr val="accent3"/>
                </a:solidFill>
              </a:rPr>
              <a:t> Świlcza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b="1" dirty="0">
                <a:solidFill>
                  <a:schemeClr val="accent3"/>
                </a:solidFill>
              </a:rPr>
              <a:t> Trzebownisko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b="1" dirty="0">
                <a:solidFill>
                  <a:schemeClr val="accent3"/>
                </a:solidFill>
              </a:rPr>
              <a:t> Tyczyn 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78545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85720" y="228600"/>
            <a:ext cx="8572560" cy="758825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005390">
                    <a:shade val="75000"/>
                  </a:srgbClr>
                </a:solidFill>
              </a:rPr>
              <a:t>Inwestycje Gminy Czudec</a:t>
            </a:r>
            <a:endParaRPr lang="pl-PL" sz="44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285750" y="1214422"/>
            <a:ext cx="6500828" cy="502286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Budowa 2 pętli autobusowych w Czudcu, tj. przy skrzyżowaniu ul. Jasielskiej z drogą powiatową Pstrągowa-Nowa Wieś oraz przy stacji kolejowej Czudec.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Budowa 3 parkingów </a:t>
            </a:r>
            <a:r>
              <a:rPr lang="pl-PL" sz="2000" dirty="0" err="1">
                <a:solidFill>
                  <a:schemeClr val="accent3"/>
                </a:solidFill>
              </a:rPr>
              <a:t>Park&amp;Ride</a:t>
            </a:r>
            <a:r>
              <a:rPr lang="pl-PL" sz="2000" dirty="0">
                <a:solidFill>
                  <a:schemeClr val="accent3"/>
                </a:solidFill>
              </a:rPr>
              <a:t> dla 50 samochodów w Czudcu – przy nowej pętli autobusowej (ul. Jasielska), przy stacji PKP oraz w centrum miejscowości w pobliżu przystanku autobusowego – oraz 1 parkingu </a:t>
            </a:r>
            <a:r>
              <a:rPr lang="pl-PL" sz="2000" dirty="0" err="1">
                <a:solidFill>
                  <a:schemeClr val="accent3"/>
                </a:solidFill>
              </a:rPr>
              <a:t>Bike&amp;Ride</a:t>
            </a:r>
            <a:r>
              <a:rPr lang="pl-PL" sz="2000" dirty="0">
                <a:solidFill>
                  <a:schemeClr val="accent3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Budowa ścieżki rowerowej przy drodze gminnej Wyżne - Zaborów (Bukowa Linia) o długości 750 m.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000496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pic>
        <p:nvPicPr>
          <p:cNvPr id="1026" name="Picture 2" descr="C:\Users\Alina\Desktop\r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6203" y="1285860"/>
            <a:ext cx="2149054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285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ownloads\coin-108053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463483" cy="2303577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643306" y="0"/>
            <a:ext cx="5286412" cy="2000240"/>
          </a:xfrm>
        </p:spPr>
        <p:txBody>
          <a:bodyPr>
            <a:noAutofit/>
          </a:bodyPr>
          <a:lstStyle/>
          <a:p>
            <a:r>
              <a:rPr lang="pl-PL" sz="4400" b="1" dirty="0"/>
              <a:t>Ile to będzie kosztować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2428868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Wartość projektu realizowanego przez gminę Czudec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chemeClr val="accent3"/>
                </a:solidFill>
              </a:rPr>
              <a:t> 6 940 000 zł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z Europejskiego Funduszu Rozwoju Regionalnego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/>
                </a:solidFill>
              </a:rPr>
              <a:t>5 890 000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3608585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000232" y="228600"/>
            <a:ext cx="6858048" cy="1485900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chemeClr val="accent3"/>
                </a:solidFill>
              </a:rPr>
              <a:t>Inwestycje Gminy Głogów Małopolski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14810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pic>
        <p:nvPicPr>
          <p:cNvPr id="5122" name="Picture 2" descr="C:\Users\Alina\Desktop\glogow_ml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1688533" cy="1857387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57158" y="2357430"/>
            <a:ext cx="850112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</a:t>
            </a:r>
            <a:r>
              <a:rPr lang="pl-PL" sz="2000" b="1" dirty="0">
                <a:solidFill>
                  <a:schemeClr val="accent3"/>
                </a:solidFill>
              </a:rPr>
              <a:t>Przebudowa dworca PKP na centrum przesiadkowe  wraz z budową dworca autobusowego :</a:t>
            </a:r>
          </a:p>
          <a:p>
            <a:pPr marL="360000" lvl="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chemeClr val="accent3"/>
                </a:solidFill>
              </a:rPr>
              <a:t> wykonanie zadaszonej zajezdni autobusowej </a:t>
            </a:r>
          </a:p>
          <a:p>
            <a:pPr marL="360000" lvl="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chemeClr val="accent3"/>
                </a:solidFill>
              </a:rPr>
              <a:t> utworzenie poczekalni dla podróżnych</a:t>
            </a:r>
          </a:p>
          <a:p>
            <a:pPr marL="360000" lvl="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chemeClr val="accent3"/>
                </a:solidFill>
              </a:rPr>
              <a:t> przygotowanie parkingu dla rowerów i motocykli oraz miejsc postojowych dla  samochodów osobowych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chemeClr val="accent3"/>
                </a:solidFill>
              </a:rPr>
              <a:t> zbudowanie dojścia  - chodniki, ścieżki rowerowe, ułatwiające dostanie się na dworzec</a:t>
            </a:r>
          </a:p>
          <a:p>
            <a:pPr>
              <a:lnSpc>
                <a:spcPct val="150000"/>
              </a:lnSpc>
            </a:pPr>
            <a:endParaRPr lang="pl-PL" sz="2000" b="1" dirty="0">
              <a:solidFill>
                <a:schemeClr val="accent3"/>
              </a:solidFill>
            </a:endParaRPr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586266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285720" y="1214423"/>
            <a:ext cx="8643998" cy="221457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Przebudowa odcinków ulic w Głogowie Małopolskim: Sikorskiego, Długiej, Jaśminowej, Gajowej, Fabrycznej, oraz odcinka drogi powiatowej</a:t>
            </a: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Budowa ścieżek rowerowych przy ul. Sikorskiego, Długiej i Jaśminowej o długości 2 km </a:t>
            </a:r>
          </a:p>
          <a:p>
            <a:pPr algn="l">
              <a:buNone/>
            </a:pPr>
            <a:endParaRPr lang="pl-PL" dirty="0">
              <a:solidFill>
                <a:srgbClr val="0070C0"/>
              </a:solidFill>
            </a:endParaRPr>
          </a:p>
          <a:p>
            <a:pPr algn="l"/>
            <a:endParaRPr lang="pl-PL" sz="1500" i="1" dirty="0"/>
          </a:p>
          <a:p>
            <a:pPr lvl="3"/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85720" y="228600"/>
            <a:ext cx="8572560" cy="758825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5390"/>
                </a:solidFill>
              </a:rPr>
              <a:t>Inwestycje Gminy Głogów Małopolski</a:t>
            </a:r>
            <a:endParaRPr lang="pl-PL" sz="3600" dirty="0"/>
          </a:p>
        </p:txBody>
      </p:sp>
      <p:pic>
        <p:nvPicPr>
          <p:cNvPr id="6146" name="Picture 2" descr="C:\Users\Alina\Downloads\bus-stop-2027036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841108"/>
            <a:ext cx="3214710" cy="259186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57158" y="3286124"/>
            <a:ext cx="542928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6000"/>
              </a:lnSpc>
              <a:buFont typeface="Wingdings" pitchFamily="2" charset="2"/>
              <a:buChar char="Ø"/>
            </a:pPr>
            <a:r>
              <a:rPr lang="pl-PL" sz="2000" b="1" dirty="0">
                <a:solidFill>
                  <a:schemeClr val="accent3"/>
                </a:solidFill>
              </a:rPr>
              <a:t> </a:t>
            </a:r>
            <a:r>
              <a:rPr lang="pl-PL" sz="2000" dirty="0">
                <a:solidFill>
                  <a:schemeClr val="accent3"/>
                </a:solidFill>
              </a:rPr>
              <a:t>Budowa parkingu </a:t>
            </a:r>
            <a:r>
              <a:rPr lang="pl-PL" sz="2000" dirty="0" err="1">
                <a:solidFill>
                  <a:schemeClr val="accent3"/>
                </a:solidFill>
              </a:rPr>
              <a:t>Park&amp;Ride</a:t>
            </a:r>
            <a:r>
              <a:rPr lang="pl-PL" sz="2000" dirty="0">
                <a:solidFill>
                  <a:schemeClr val="accent3"/>
                </a:solidFill>
              </a:rPr>
              <a:t> na os. Niwa w Głogowie Małopolskim  (53 miejsca postojowe) i w Budach Głogowskich (90 miejsc)</a:t>
            </a:r>
            <a:endParaRPr lang="pl-PL" sz="2000" dirty="0"/>
          </a:p>
          <a:p>
            <a:pPr>
              <a:lnSpc>
                <a:spcPct val="126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Wymiana wiat i nowa infrastruktura na 85 przystankach autobusowych na terenie całej gminy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35883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653084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ownloads\coin-108053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463483" cy="2303577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643306" y="0"/>
            <a:ext cx="5286412" cy="2000240"/>
          </a:xfrm>
        </p:spPr>
        <p:txBody>
          <a:bodyPr>
            <a:noAutofit/>
          </a:bodyPr>
          <a:lstStyle/>
          <a:p>
            <a:r>
              <a:rPr lang="pl-PL" sz="4400" b="1" dirty="0"/>
              <a:t>Ile to będzie kosztować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2428868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Wartość projektu realizowanego przez gminę Głogów Małopolski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chemeClr val="accent3"/>
                </a:solidFill>
              </a:rPr>
              <a:t> 7 947 000 zł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z Europejskiego Funduszu Rozwoju Regionalnego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/>
                </a:solidFill>
              </a:rPr>
              <a:t>6 694 000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2860765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357158" y="2357430"/>
            <a:ext cx="8143932" cy="714380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</a:t>
            </a:r>
            <a:r>
              <a:rPr lang="pl-PL" sz="2400" b="1" dirty="0">
                <a:solidFill>
                  <a:schemeClr val="accent3"/>
                </a:solidFill>
              </a:rPr>
              <a:t>Wydłużenie linii autobusowej </a:t>
            </a:r>
            <a:r>
              <a:rPr lang="pl-PL" sz="2400" b="1" dirty="0" err="1">
                <a:solidFill>
                  <a:schemeClr val="accent3"/>
                </a:solidFill>
              </a:rPr>
              <a:t>Rzeszów-Krasne-Palikówka</a:t>
            </a:r>
            <a:r>
              <a:rPr lang="pl-PL" sz="2400" b="1" dirty="0">
                <a:solidFill>
                  <a:schemeClr val="accent3"/>
                </a:solidFill>
              </a:rPr>
              <a:t>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endParaRPr lang="pl-PL" sz="2000" dirty="0">
              <a:solidFill>
                <a:schemeClr val="accent3"/>
              </a:solidFill>
            </a:endParaRPr>
          </a:p>
          <a:p>
            <a:pPr algn="l">
              <a:buNone/>
            </a:pPr>
            <a:endParaRPr lang="pl-PL" i="1" dirty="0"/>
          </a:p>
          <a:p>
            <a:pPr algn="l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000233" y="228600"/>
            <a:ext cx="6786609" cy="1557326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chemeClr val="accent3"/>
                </a:solidFill>
              </a:rPr>
              <a:t>Inwestycje </a:t>
            </a:r>
            <a:br>
              <a:rPr lang="pl-PL" sz="4400" b="1" dirty="0">
                <a:solidFill>
                  <a:schemeClr val="accent3"/>
                </a:solidFill>
              </a:rPr>
            </a:br>
            <a:r>
              <a:rPr lang="pl-PL" sz="4400" b="1" dirty="0">
                <a:solidFill>
                  <a:schemeClr val="accent3"/>
                </a:solidFill>
              </a:rPr>
              <a:t>Gminy Krasne</a:t>
            </a:r>
          </a:p>
        </p:txBody>
      </p:sp>
      <p:sp>
        <p:nvSpPr>
          <p:cNvPr id="8" name="Prostokąt 7"/>
          <p:cNvSpPr/>
          <p:nvPr/>
        </p:nvSpPr>
        <p:spPr>
          <a:xfrm>
            <a:off x="4214810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pic>
        <p:nvPicPr>
          <p:cNvPr id="1026" name="Picture 2" descr="C:\Users\Alina\Desktop\kras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1716848" cy="2000264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57158" y="2928934"/>
            <a:ext cx="49292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3"/>
                </a:solidFill>
              </a:rPr>
              <a:t>W tym celu przebudowana zostanie droga gminna „</a:t>
            </a:r>
            <a:r>
              <a:rPr lang="pl-PL" sz="2000" dirty="0" err="1">
                <a:solidFill>
                  <a:schemeClr val="accent3"/>
                </a:solidFill>
              </a:rPr>
              <a:t>Przycznia</a:t>
            </a:r>
            <a:r>
              <a:rPr lang="pl-PL" sz="2000" dirty="0">
                <a:solidFill>
                  <a:schemeClr val="accent3"/>
                </a:solidFill>
              </a:rPr>
              <a:t>” w Palikówce na długości ponad 2 kilometrów. Inwestycja obejmuje poszerzenie istniejącej drogi gminnej, budowę dwóch zatok autobusowych, budowę chodnika i oświetlenia ulicznego.</a:t>
            </a:r>
          </a:p>
          <a:p>
            <a:endParaRPr lang="pl-PL" dirty="0"/>
          </a:p>
        </p:txBody>
      </p:sp>
      <p:pic>
        <p:nvPicPr>
          <p:cNvPr id="1027" name="Picture 3" descr="C:\Users\Alina\Downloads\bus-2027077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309936"/>
            <a:ext cx="2643206" cy="3048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459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86116" y="1428736"/>
            <a:ext cx="55721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Przebudowa ok. 1 km drogi Mała Kolonia, dzięki czemu wydłużona zostanie trasa linii autobusowej od strony Rzeszów Załęże. Droga zostanie poszerzona, powstaną dwie zatoki autobusowe, chodnik i oświetlenie uliczne.</a:t>
            </a:r>
          </a:p>
          <a:p>
            <a:pPr>
              <a:lnSpc>
                <a:spcPct val="150000"/>
              </a:lnSpc>
            </a:pPr>
            <a:endParaRPr lang="pl-PL" sz="2000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Budowa 7 zatok autobusowych przy drogach powiatowych na terenie gminy</a:t>
            </a:r>
          </a:p>
          <a:p>
            <a:endParaRPr lang="pl-PL" sz="2400" i="1" dirty="0"/>
          </a:p>
        </p:txBody>
      </p:sp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3"/>
                </a:solidFill>
              </a:rPr>
              <a:t>Inwestycje Gminy Krasne</a:t>
            </a:r>
            <a:endParaRPr lang="pl-PL" sz="4000" dirty="0"/>
          </a:p>
        </p:txBody>
      </p:sp>
      <p:pic>
        <p:nvPicPr>
          <p:cNvPr id="2050" name="Picture 2" descr="C:\Users\Alina\Downloads\bus-stop-14926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000396" cy="4672148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4214810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4075378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ownloads\coin-108053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463483" cy="2303577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643306" y="0"/>
            <a:ext cx="5286412" cy="2000240"/>
          </a:xfrm>
        </p:spPr>
        <p:txBody>
          <a:bodyPr>
            <a:noAutofit/>
          </a:bodyPr>
          <a:lstStyle/>
          <a:p>
            <a:r>
              <a:rPr lang="pl-PL" sz="4400" b="1" dirty="0"/>
              <a:t>Ile to będzie kosztować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2428868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Wartość projektu realizowanego przez gminę Krasne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chemeClr val="accent3"/>
                </a:solidFill>
              </a:rPr>
              <a:t> 7 803 000 zł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z Europejskiego Funduszu Rozwoju Regionalnego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/>
                </a:solidFill>
              </a:rPr>
              <a:t>4 335 000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3329698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143372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3500431" y="228600"/>
            <a:ext cx="5429287" cy="1414450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chemeClr val="accent3"/>
                </a:solidFill>
              </a:rPr>
              <a:t>Inwestycje Gminy Świlcza</a:t>
            </a:r>
          </a:p>
        </p:txBody>
      </p:sp>
      <p:pic>
        <p:nvPicPr>
          <p:cNvPr id="3075" name="Picture 3" descr="C:\Users\Alina\Desktop\!_Logo_e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808256" cy="107157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428596" y="2000240"/>
            <a:ext cx="8286808" cy="4297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>
                <a:solidFill>
                  <a:schemeClr val="accent3"/>
                </a:solidFill>
              </a:rPr>
              <a:t> Przebudowa 20 zatok autobusowych</a:t>
            </a:r>
          </a:p>
          <a:p>
            <a:pPr>
              <a:lnSpc>
                <a:spcPct val="150000"/>
              </a:lnSpc>
            </a:pPr>
            <a:endParaRPr lang="pl-PL" sz="2000" dirty="0">
              <a:solidFill>
                <a:schemeClr val="accent3"/>
              </a:solidFill>
            </a:endParaRPr>
          </a:p>
          <a:p>
            <a:pPr marL="360000">
              <a:lnSpc>
                <a:spcPct val="150000"/>
              </a:lnSpc>
            </a:pPr>
            <a:r>
              <a:rPr lang="pl-PL" sz="2000" dirty="0">
                <a:solidFill>
                  <a:schemeClr val="accent3"/>
                </a:solidFill>
              </a:rPr>
              <a:t>Przebudowane zostaną  zatoki autobusowe: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 przy drodze powiatowej w Bratkowicach (2 zatoki)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 przy drodze powiatowej w Trzcian (6) 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 przy drodze powiatowej w Błędowej </a:t>
            </a:r>
            <a:r>
              <a:rPr lang="pl-PL" sz="2000" dirty="0" err="1">
                <a:solidFill>
                  <a:schemeClr val="accent3"/>
                </a:solidFill>
              </a:rPr>
              <a:t>Zgłobieńskiej</a:t>
            </a:r>
            <a:r>
              <a:rPr lang="pl-PL" sz="2000" dirty="0">
                <a:solidFill>
                  <a:schemeClr val="accent3"/>
                </a:solidFill>
              </a:rPr>
              <a:t> (4)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 przy drodze powiatowej w Dąbrowie (6) 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 przy drodze powiatowej w Świlczy (2)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 Przy drodze powiatowej w Woliczce (1 ).</a:t>
            </a:r>
          </a:p>
        </p:txBody>
      </p:sp>
    </p:spTree>
    <p:extLst>
      <p:ext uri="{BB962C8B-B14F-4D97-AF65-F5344CB8AC3E}">
        <p14:creationId xmlns:p14="http://schemas.microsoft.com/office/powerpoint/2010/main" val="112095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ina\Desktop\swilc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834917"/>
            <a:ext cx="3571900" cy="245160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429124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214282" y="228600"/>
            <a:ext cx="8643998" cy="758825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chemeClr val="accent3"/>
                </a:solidFill>
              </a:rPr>
              <a:t>Inwestycje Gminy Świlcza</a:t>
            </a:r>
            <a:endParaRPr lang="pl-PL" sz="4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158" y="1285861"/>
            <a:ext cx="85725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b="1" dirty="0">
                <a:solidFill>
                  <a:schemeClr val="accent3"/>
                </a:solidFill>
              </a:rPr>
              <a:t> Budowa ścieżek rowerowych  i chodników wraz z kanalizacją deszczową. Powstaną one: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chemeClr val="accent3"/>
                </a:solidFill>
              </a:rPr>
              <a:t> w Bratkowicach – ponad 800 m ścieżki pieszo-rowerowej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chemeClr val="accent3"/>
                </a:solidFill>
              </a:rPr>
              <a:t> wzdłuż drogi powiatowej w Świlczy, Mrowli i Rudnej Wielkiej – 2,4 km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chemeClr val="accent3"/>
                </a:solidFill>
              </a:rPr>
              <a:t> w Rudnej Wielkiej – ponad 750 m ścieżki rowerowej i chodnika</a:t>
            </a:r>
          </a:p>
          <a:p>
            <a:endParaRPr lang="pl-PL" sz="2000" dirty="0">
              <a:solidFill>
                <a:schemeClr val="accent3"/>
              </a:solidFill>
            </a:endParaRPr>
          </a:p>
          <a:p>
            <a:endParaRPr lang="pl-PL" sz="2000" dirty="0">
              <a:solidFill>
                <a:schemeClr val="accent3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7158" y="4143380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</a:t>
            </a:r>
            <a:r>
              <a:rPr lang="pl-PL" sz="2000" b="1" dirty="0">
                <a:solidFill>
                  <a:schemeClr val="accent3"/>
                </a:solidFill>
              </a:rPr>
              <a:t>Budowa chodnika wraz 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z kanalizacją deszczową przy drodze gminnej w Rudnej Wielkiej.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571472" y="1702767"/>
            <a:ext cx="807249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4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Lepsze wykorzystanie transportu publicznego na obszarze ROF      i rozbudowa infrastruktury dla ruchu rowerowego, co spowoduje zmniejszenie liczby samochodów osobowych na drogach.</a:t>
            </a:r>
          </a:p>
          <a:p>
            <a:pPr marL="285750" indent="-285750">
              <a:lnSpc>
                <a:spcPct val="94000"/>
              </a:lnSpc>
              <a:buFont typeface="Wingdings" pitchFamily="2" charset="2"/>
              <a:buChar char="v"/>
            </a:pPr>
            <a:endParaRPr lang="pl-PL" sz="1500" dirty="0"/>
          </a:p>
          <a:p>
            <a:pPr marL="285750" indent="-285750">
              <a:lnSpc>
                <a:spcPct val="94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Niższa emisja zanieczyszczeń powietrza, hałasu oraz mniejsze korki na drogach.</a:t>
            </a:r>
          </a:p>
          <a:p>
            <a:pPr marL="285750" indent="-285750">
              <a:lnSpc>
                <a:spcPct val="94000"/>
              </a:lnSpc>
            </a:pPr>
            <a:endParaRPr lang="pl-PL" sz="1500" dirty="0"/>
          </a:p>
          <a:p>
            <a:pPr marL="285750" indent="-285750">
              <a:lnSpc>
                <a:spcPct val="94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Zintegrowanie systemów transportowych (autobusowych, kolejowych, rowerowych) przy wykorzystaniu inteligentnego systemu transportowego.</a:t>
            </a:r>
          </a:p>
          <a:p>
            <a:pPr marL="285750" indent="-285750">
              <a:lnSpc>
                <a:spcPct val="94000"/>
              </a:lnSpc>
              <a:buFont typeface="Wingdings" pitchFamily="2" charset="2"/>
              <a:buChar char="v"/>
            </a:pPr>
            <a:endParaRPr lang="pl-PL" sz="2000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4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Wzbogacenie obszaru ROF o nowoczesną infrastrukturę transportową, co poprawi jakość życia, wizerunek makroregionu oraz jego możliwości rozwojowe.</a:t>
            </a:r>
          </a:p>
          <a:p>
            <a:pPr marL="285750" indent="-285750">
              <a:lnSpc>
                <a:spcPct val="94000"/>
              </a:lnSpc>
            </a:pPr>
            <a:endParaRPr lang="pl-PL" sz="2000" dirty="0">
              <a:solidFill>
                <a:schemeClr val="accent3"/>
              </a:solidFill>
            </a:endParaRPr>
          </a:p>
          <a:p>
            <a:pPr marL="285750" lvl="0" indent="-285750">
              <a:lnSpc>
                <a:spcPct val="94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Poprawa funkcjonalności przystanków komunikacji zbiorowej.</a:t>
            </a:r>
          </a:p>
          <a:p>
            <a:pPr marL="285750" indent="-285750">
              <a:lnSpc>
                <a:spcPct val="94000"/>
              </a:lnSpc>
            </a:pPr>
            <a:endParaRPr lang="pl-PL" sz="2000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94000"/>
              </a:lnSpc>
              <a:buFont typeface="Wingdings" pitchFamily="2" charset="2"/>
              <a:buChar char="v"/>
            </a:pPr>
            <a:endParaRPr lang="pl-PL" sz="2000" dirty="0">
              <a:solidFill>
                <a:schemeClr val="accent3"/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 idx="4294967295"/>
          </p:nvPr>
        </p:nvSpPr>
        <p:spPr>
          <a:xfrm>
            <a:off x="4357686" y="285728"/>
            <a:ext cx="4549770" cy="1071570"/>
          </a:xfrm>
        </p:spPr>
        <p:txBody>
          <a:bodyPr>
            <a:noAutofit/>
          </a:bodyPr>
          <a:lstStyle/>
          <a:p>
            <a:r>
              <a:rPr lang="pl-PL" sz="4400" b="1" dirty="0"/>
              <a:t>Cele projektu</a:t>
            </a:r>
          </a:p>
        </p:txBody>
      </p:sp>
      <p:sp>
        <p:nvSpPr>
          <p:cNvPr id="9" name="Prostokąt 8"/>
          <p:cNvSpPr/>
          <p:nvPr/>
        </p:nvSpPr>
        <p:spPr>
          <a:xfrm>
            <a:off x="4071934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pic>
        <p:nvPicPr>
          <p:cNvPr id="2053" name="Picture 5" descr="C:\Users\Alina\Downloads\dziewczy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152880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004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ownloads\coin-108053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463483" cy="2303577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643306" y="0"/>
            <a:ext cx="5286412" cy="2000240"/>
          </a:xfrm>
        </p:spPr>
        <p:txBody>
          <a:bodyPr>
            <a:noAutofit/>
          </a:bodyPr>
          <a:lstStyle/>
          <a:p>
            <a:r>
              <a:rPr lang="pl-PL" sz="4400" b="1" dirty="0"/>
              <a:t>Ile to będzie kosztować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2428868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Wartość projektu realizowanego przez gminę Świlcza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chemeClr val="accent3"/>
                </a:solidFill>
              </a:rPr>
              <a:t> 4 895 000 zł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z Europejskiego Funduszu Rozwoju Regionalnego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/>
                </a:solidFill>
              </a:rPr>
              <a:t>4 141 000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2715617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000232" y="228600"/>
            <a:ext cx="7143768" cy="1557338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chemeClr val="accent3"/>
                </a:solidFill>
              </a:rPr>
              <a:t>Inwestycje </a:t>
            </a:r>
            <a:br>
              <a:rPr lang="pl-PL" sz="4400" b="1" dirty="0">
                <a:solidFill>
                  <a:schemeClr val="accent3"/>
                </a:solidFill>
              </a:rPr>
            </a:br>
            <a:r>
              <a:rPr lang="pl-PL" sz="4400" b="1" dirty="0">
                <a:solidFill>
                  <a:schemeClr val="accent3"/>
                </a:solidFill>
              </a:rPr>
              <a:t>Gminy Trzebownisko</a:t>
            </a:r>
          </a:p>
        </p:txBody>
      </p:sp>
      <p:pic>
        <p:nvPicPr>
          <p:cNvPr id="4098" name="Picture 2" descr="C:\Users\Alina\Desktop\trzebownis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1643074" cy="201504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57158" y="2285992"/>
            <a:ext cx="84296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400" b="1" dirty="0">
                <a:solidFill>
                  <a:schemeClr val="accent3"/>
                </a:solidFill>
              </a:rPr>
              <a:t> </a:t>
            </a:r>
            <a:r>
              <a:rPr lang="pl-PL" sz="2000" b="1" dirty="0">
                <a:solidFill>
                  <a:schemeClr val="accent3"/>
                </a:solidFill>
              </a:rPr>
              <a:t>Rozbudowa drogi gminnej w Łukawcu i Wólce Podleśnej, </a:t>
            </a:r>
          </a:p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wraz z budową mostu na rzece Wisłok</a:t>
            </a:r>
          </a:p>
          <a:p>
            <a:pPr lvl="0"/>
            <a:endParaRPr lang="pl-PL" sz="2000" b="1" dirty="0">
              <a:solidFill>
                <a:schemeClr val="accent3"/>
              </a:solidFill>
            </a:endParaRP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3"/>
                </a:solidFill>
              </a:rPr>
              <a:t>Inwestycja obejmuje budowę 2 zatok autobusowych wraz z infrastrukturą przesiadkową </a:t>
            </a:r>
            <a:r>
              <a:rPr lang="pl-PL" sz="2000" dirty="0" err="1">
                <a:solidFill>
                  <a:schemeClr val="accent3"/>
                </a:solidFill>
              </a:rPr>
              <a:t>Park&amp;Ride</a:t>
            </a:r>
            <a:r>
              <a:rPr lang="pl-PL" sz="2000" dirty="0">
                <a:solidFill>
                  <a:schemeClr val="accent3"/>
                </a:solidFill>
              </a:rPr>
              <a:t>, </a:t>
            </a:r>
            <a:r>
              <a:rPr lang="pl-PL" sz="2000" dirty="0" err="1">
                <a:solidFill>
                  <a:schemeClr val="accent3"/>
                </a:solidFill>
              </a:rPr>
              <a:t>Bike&amp;Ride</a:t>
            </a:r>
            <a:r>
              <a:rPr lang="pl-PL" sz="2000" dirty="0">
                <a:solidFill>
                  <a:schemeClr val="accent3"/>
                </a:solidFill>
              </a:rPr>
              <a:t> oraz chodników i ścieżek rowerowych do przystanków. Powstaną one w ramach budowy planowanego łącznika wraz z mostem na Wisłoku pomiędzy dwoma drogami powiatowymi w Łukawcu oraz Jasionce-Medyni Głogowskiej.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357686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14282" y="228600"/>
            <a:ext cx="8715436" cy="758825"/>
          </a:xfrm>
        </p:spPr>
        <p:txBody>
          <a:bodyPr>
            <a:noAutofit/>
          </a:bodyPr>
          <a:lstStyle/>
          <a:p>
            <a:r>
              <a:rPr lang="pl-PL" sz="4000" b="1" dirty="0"/>
              <a:t>Inwestycje Gminy Trzebownisko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71472" y="1214422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W ramach budowy drogi i mostu powstaną  2 parkingi Park&amp; </a:t>
            </a:r>
            <a:r>
              <a:rPr lang="pl-PL" sz="2000" dirty="0" err="1">
                <a:solidFill>
                  <a:schemeClr val="accent3"/>
                </a:solidFill>
              </a:rPr>
              <a:t>Ride</a:t>
            </a:r>
            <a:r>
              <a:rPr lang="pl-PL" sz="2000" dirty="0">
                <a:solidFill>
                  <a:schemeClr val="accent3"/>
                </a:solidFill>
              </a:rPr>
              <a:t> (łącznie 19 miejsc postojowych) oraz 2 parkingi </a:t>
            </a:r>
            <a:r>
              <a:rPr lang="pl-PL" sz="2000" dirty="0" err="1">
                <a:solidFill>
                  <a:schemeClr val="accent3"/>
                </a:solidFill>
              </a:rPr>
              <a:t>Bike&amp;Ride</a:t>
            </a:r>
            <a:r>
              <a:rPr lang="pl-PL" sz="2000" dirty="0">
                <a:solidFill>
                  <a:schemeClr val="accent3"/>
                </a:solidFill>
              </a:rPr>
              <a:t> (razem 20 miejsc postojowych)</a:t>
            </a:r>
            <a:endParaRPr lang="pl-PL" sz="2000" dirty="0"/>
          </a:p>
        </p:txBody>
      </p:sp>
      <p:pic>
        <p:nvPicPr>
          <p:cNvPr id="5122" name="Picture 2" descr="C:\Users\Alina\Downloads\m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5159212" cy="307183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429256" y="2857496"/>
            <a:ext cx="3429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chemeClr val="accent3"/>
                </a:solidFill>
              </a:rPr>
              <a:t> Wybudowana zostanie ścieżka rowerowa i chodnik o długości 3 km po obu stronach łącznika  między Łukawcem a Jasionką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accent3"/>
                </a:solidFill>
              </a:rPr>
              <a:t>i Medynią Głogowską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4286248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ownloads\coin-108053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463483" cy="2303577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643306" y="0"/>
            <a:ext cx="5286412" cy="2000240"/>
          </a:xfrm>
        </p:spPr>
        <p:txBody>
          <a:bodyPr>
            <a:noAutofit/>
          </a:bodyPr>
          <a:lstStyle/>
          <a:p>
            <a:r>
              <a:rPr lang="pl-PL" sz="4400" b="1" dirty="0"/>
              <a:t>Ile to będzie kosztować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2428868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Wartość projektu realizowanego przez gminę Trzebownisko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chemeClr val="accent3"/>
                </a:solidFill>
              </a:rPr>
              <a:t> 21 277 000 zł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z Europejskiego Funduszu Rozwoju Regionalnego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/>
                </a:solidFill>
              </a:rPr>
              <a:t>9 023 000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87279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285984" y="228600"/>
            <a:ext cx="6572296" cy="1557338"/>
          </a:xfrm>
        </p:spPr>
        <p:txBody>
          <a:bodyPr>
            <a:noAutofit/>
          </a:bodyPr>
          <a:lstStyle/>
          <a:p>
            <a:r>
              <a:rPr lang="pl-PL" sz="4400" b="1" dirty="0"/>
              <a:t>Inwestycje </a:t>
            </a:r>
            <a:br>
              <a:rPr lang="pl-PL" sz="4400" b="1" dirty="0"/>
            </a:br>
            <a:r>
              <a:rPr lang="pl-PL" sz="4400" b="1" dirty="0"/>
              <a:t>Gminy Tyczyn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28596" y="2357431"/>
            <a:ext cx="84296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b="1" dirty="0">
                <a:solidFill>
                  <a:schemeClr val="accent3"/>
                </a:solidFill>
              </a:rPr>
              <a:t> Budowa 2-kilometrowego chodnika w Borku Starym</a:t>
            </a:r>
          </a:p>
          <a:p>
            <a:pPr lvl="0"/>
            <a:endParaRPr lang="pl-PL" sz="2400" dirty="0">
              <a:solidFill>
                <a:schemeClr val="accent3"/>
              </a:solidFill>
            </a:endParaRP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3"/>
                </a:solidFill>
              </a:rPr>
              <a:t>Chodnik w Borku Starym powstanie po lewej stronie drogi wojewódzkiej relacji Rzeszów-Dylągówka</a:t>
            </a:r>
          </a:p>
          <a:p>
            <a:pPr lvl="0"/>
            <a:endParaRPr lang="pl-PL" sz="2000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accent3"/>
                </a:solidFill>
              </a:rPr>
              <a:t>Oprócz budowy chodnika inwestycja obejmuje: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 budowę zjazdów indywidualnych po stronie chodnika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 wykonanie rowu krytego, przebudowę i budowę rowów otwartych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 rozbudowę przepustów</a:t>
            </a:r>
          </a:p>
          <a:p>
            <a:pPr lvl="0"/>
            <a:endParaRPr lang="pl-PL" sz="2000" dirty="0">
              <a:solidFill>
                <a:schemeClr val="accent3"/>
              </a:solidFill>
            </a:endParaRPr>
          </a:p>
          <a:p>
            <a:pPr lvl="0"/>
            <a:endParaRPr lang="pl-PL" dirty="0">
              <a:solidFill>
                <a:schemeClr val="accent3"/>
              </a:solidFill>
            </a:endParaRPr>
          </a:p>
          <a:p>
            <a:endParaRPr lang="pl-PL" dirty="0">
              <a:solidFill>
                <a:schemeClr val="accent3"/>
              </a:solidFill>
            </a:endParaRPr>
          </a:p>
        </p:txBody>
      </p:sp>
      <p:pic>
        <p:nvPicPr>
          <p:cNvPr id="6146" name="Picture 2" descr="C:\Users\Alina\Desktop\GminaTyczynh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9705"/>
            <a:ext cx="2027241" cy="231916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214810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14282" y="228600"/>
            <a:ext cx="8643998" cy="758825"/>
          </a:xfrm>
        </p:spPr>
        <p:txBody>
          <a:bodyPr>
            <a:normAutofit/>
          </a:bodyPr>
          <a:lstStyle/>
          <a:p>
            <a:r>
              <a:rPr lang="pl-PL" sz="4000" b="1" dirty="0"/>
              <a:t>Inwestycje Gminy Tyczyn</a:t>
            </a:r>
            <a:endParaRPr lang="pl-PL" sz="4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14282" y="1428737"/>
            <a:ext cx="7072362" cy="522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Inwestycja w Borku Starym to także:</a:t>
            </a:r>
          </a:p>
          <a:p>
            <a:pPr lvl="0">
              <a:lnSpc>
                <a:spcPct val="150000"/>
              </a:lnSpc>
            </a:pPr>
            <a:endParaRPr lang="pl-PL" sz="2000" dirty="0">
              <a:solidFill>
                <a:schemeClr val="accent3"/>
              </a:solidFill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chemeClr val="accent3"/>
                </a:solidFill>
              </a:rPr>
              <a:t> przebudowa 2 zatok autobusowych 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3"/>
                </a:solidFill>
              </a:rPr>
              <a:t>(Borek Stary Skrzyżowanie - lewa strona 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3"/>
                </a:solidFill>
              </a:rPr>
              <a:t>oraz Borek Stary Klasztor - lewa strona),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3"/>
                </a:solidFill>
              </a:rPr>
              <a:t>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chemeClr val="accent3"/>
                </a:solidFill>
              </a:rPr>
              <a:t> przebudowa odwodnienia, </a:t>
            </a:r>
          </a:p>
          <a:p>
            <a:pPr lvl="0">
              <a:lnSpc>
                <a:spcPct val="150000"/>
              </a:lnSpc>
            </a:pPr>
            <a:endParaRPr lang="pl-PL" sz="2000" dirty="0">
              <a:solidFill>
                <a:schemeClr val="accent3"/>
              </a:solidFill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dirty="0">
                <a:solidFill>
                  <a:schemeClr val="accent3"/>
                </a:solidFill>
              </a:rPr>
              <a:t> wyposażenie w urządzenia 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schemeClr val="accent3"/>
                </a:solidFill>
              </a:rPr>
              <a:t>bezpieczeństwa ruchu</a:t>
            </a:r>
          </a:p>
          <a:p>
            <a:endParaRPr lang="pl-PL" dirty="0"/>
          </a:p>
        </p:txBody>
      </p:sp>
      <p:pic>
        <p:nvPicPr>
          <p:cNvPr id="7170" name="Picture 2" descr="C:\Users\Alina\Downloads\bus-148623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571744"/>
            <a:ext cx="3668687" cy="3668687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143372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ownloads\coin-108053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463483" cy="2303577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643306" y="0"/>
            <a:ext cx="5286412" cy="2000240"/>
          </a:xfrm>
        </p:spPr>
        <p:txBody>
          <a:bodyPr>
            <a:noAutofit/>
          </a:bodyPr>
          <a:lstStyle/>
          <a:p>
            <a:r>
              <a:rPr lang="pl-PL" sz="4400" b="1" dirty="0"/>
              <a:t>Ile to będzie kosztować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2428868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chemeClr val="accent3"/>
                </a:solidFill>
              </a:rPr>
              <a:t>Wartość projektu realizowanego przez gminę Tyczyn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chemeClr val="accent3"/>
                </a:solidFill>
              </a:rPr>
              <a:t> 1 920 000 zł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z Europejskiego Funduszu Rozwoju Regionalnego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/>
                </a:solidFill>
              </a:rPr>
              <a:t>1 631 000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2213602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2" y="188641"/>
            <a:ext cx="4736452" cy="194421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143372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000232" y="2928934"/>
            <a:ext cx="52864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4400" b="1" dirty="0">
                <a:solidFill>
                  <a:srgbClr val="005390"/>
                </a:solidFill>
              </a:rPr>
              <a:t>Dziękuję za uwagę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514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71472" y="1783099"/>
            <a:ext cx="821537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4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Udrożnienie układu komunikacyjnego miasta i jego Obszaru Funkcjonalnego, co pozwoli bardziej efektywnie wykorzystać ich potencjał rozwojowy.</a:t>
            </a:r>
          </a:p>
          <a:p>
            <a:pPr marL="285750" lvl="0" indent="-285750">
              <a:lnSpc>
                <a:spcPct val="94000"/>
              </a:lnSpc>
            </a:pPr>
            <a:endParaRPr lang="pl-PL" sz="2000" dirty="0">
              <a:solidFill>
                <a:schemeClr val="accent3"/>
              </a:solidFill>
            </a:endParaRPr>
          </a:p>
          <a:p>
            <a:pPr marL="285750" lvl="0" indent="-285750">
              <a:lnSpc>
                <a:spcPct val="94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Wzrost mobilności mieszkańców oraz komfortu podróżowania komunikacją zbiorową.</a:t>
            </a:r>
          </a:p>
          <a:p>
            <a:pPr marL="285750" lvl="0" indent="-285750">
              <a:lnSpc>
                <a:spcPct val="94000"/>
              </a:lnSpc>
            </a:pPr>
            <a:endParaRPr lang="pl-PL" sz="2000" dirty="0">
              <a:solidFill>
                <a:schemeClr val="accent3"/>
              </a:solidFill>
            </a:endParaRPr>
          </a:p>
          <a:p>
            <a:pPr marL="285750" lvl="0" indent="-285750">
              <a:lnSpc>
                <a:spcPct val="94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Bardziej efektywne funkcjonowanie układu  transportowego           i skrócenie czasu przejazdu pojazdów komunikacji zbiorowej</a:t>
            </a:r>
          </a:p>
          <a:p>
            <a:pPr marL="285750" lvl="0" indent="-285750">
              <a:lnSpc>
                <a:spcPct val="94000"/>
              </a:lnSpc>
            </a:pPr>
            <a:endParaRPr lang="pl-PL" sz="2000" dirty="0">
              <a:solidFill>
                <a:schemeClr val="accent3"/>
              </a:solidFill>
            </a:endParaRPr>
          </a:p>
          <a:p>
            <a:pPr marL="285750" lvl="0" indent="-285750">
              <a:lnSpc>
                <a:spcPct val="94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Zwiększenie liczby pasażerów transportu zbiorowego i poprawa bezpieczeństwa uczestników ruchu drogowego.</a:t>
            </a:r>
          </a:p>
          <a:p>
            <a:pPr marL="285750" lvl="0" indent="-285750">
              <a:lnSpc>
                <a:spcPct val="94000"/>
              </a:lnSpc>
              <a:buFont typeface="Wingdings" pitchFamily="2" charset="2"/>
              <a:buChar char="v"/>
            </a:pPr>
            <a:endParaRPr lang="pl-PL" sz="2000" dirty="0">
              <a:solidFill>
                <a:schemeClr val="accent3"/>
              </a:solidFill>
            </a:endParaRPr>
          </a:p>
          <a:p>
            <a:pPr marL="285750" lvl="0" indent="-285750">
              <a:lnSpc>
                <a:spcPct val="94000"/>
              </a:lnSpc>
              <a:buFont typeface="Wingdings" pitchFamily="2" charset="2"/>
              <a:buChar char="v"/>
            </a:pPr>
            <a:r>
              <a:rPr lang="pl-PL" sz="2000" dirty="0">
                <a:solidFill>
                  <a:schemeClr val="accent3"/>
                </a:solidFill>
              </a:rPr>
              <a:t>Łatwiejszy dostęp do miejsc pracy, placówek edukacji i kultury, urzędów oraz sklepów na terenie ROF.  </a:t>
            </a:r>
            <a:r>
              <a:rPr lang="pl-PL" sz="1600" dirty="0">
                <a:solidFill>
                  <a:schemeClr val="accent3"/>
                </a:solidFill>
              </a:rPr>
              <a:t>	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 idx="4294967295"/>
          </p:nvPr>
        </p:nvSpPr>
        <p:spPr>
          <a:xfrm>
            <a:off x="3786182" y="228600"/>
            <a:ext cx="5072098" cy="914400"/>
          </a:xfrm>
        </p:spPr>
        <p:txBody>
          <a:bodyPr>
            <a:normAutofit/>
          </a:bodyPr>
          <a:lstStyle/>
          <a:p>
            <a:r>
              <a:rPr lang="pl-PL" sz="4400" b="1" dirty="0"/>
              <a:t>Cele projektu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pic>
        <p:nvPicPr>
          <p:cNvPr id="3074" name="Picture 2" descr="C:\Users\Alina\Downloads\environmental-protection-886669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571868" cy="1586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0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358F220-A225-4DDF-80BC-05CBA582E9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120679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20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ownloads\coin-108053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463483" cy="2303577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643306" y="0"/>
            <a:ext cx="5286412" cy="2000240"/>
          </a:xfrm>
        </p:spPr>
        <p:txBody>
          <a:bodyPr>
            <a:noAutofit/>
          </a:bodyPr>
          <a:lstStyle/>
          <a:p>
            <a:r>
              <a:rPr lang="pl-PL" sz="4400" b="1" dirty="0"/>
              <a:t>Ile to będzie kosztować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2428868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Wartość projektu wynosi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chemeClr val="accent3"/>
                </a:solidFill>
              </a:rPr>
              <a:t>128 803 000 zł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z Europejskiego Funduszu Rozwoju Regionalnego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/>
                </a:solidFill>
              </a:rPr>
              <a:t>87 874 765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79273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a\Downloads\bus-1468141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571744" cy="2571744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2571736" y="285750"/>
            <a:ext cx="6357982" cy="758825"/>
          </a:xfrm>
        </p:spPr>
        <p:txBody>
          <a:bodyPr>
            <a:noAutofit/>
          </a:bodyPr>
          <a:lstStyle/>
          <a:p>
            <a:r>
              <a:rPr lang="pl-PL" sz="4400" b="1" dirty="0"/>
              <a:t>Inwestycje ZG PKS</a:t>
            </a:r>
          </a:p>
        </p:txBody>
      </p:sp>
      <p:sp>
        <p:nvSpPr>
          <p:cNvPr id="9" name="Prostokąt 8"/>
          <p:cNvSpPr/>
          <p:nvPr/>
        </p:nvSpPr>
        <p:spPr>
          <a:xfrm>
            <a:off x="4143372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00034" y="3000372"/>
            <a:ext cx="835824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pl-PL" sz="2000" b="1" dirty="0">
                <a:solidFill>
                  <a:schemeClr val="accent3"/>
                </a:solidFill>
              </a:rPr>
              <a:t> Budowa zaplecza technicznego do obsługi taboru w zajezdni autobusowej – hala napraw i diagnostyki, automatyczna myjnia, elementy komunikacji wewnętrznej, infrastruktura techniczna.</a:t>
            </a:r>
          </a:p>
          <a:p>
            <a:pPr>
              <a:lnSpc>
                <a:spcPct val="140000"/>
              </a:lnSpc>
            </a:pPr>
            <a:endParaRPr lang="pl-PL" sz="2000" b="1" dirty="0">
              <a:solidFill>
                <a:schemeClr val="accent3"/>
              </a:solidFill>
            </a:endParaRP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pl-PL" sz="2000" b="1" dirty="0">
                <a:solidFill>
                  <a:schemeClr val="accent3"/>
                </a:solidFill>
              </a:rPr>
              <a:t> Przeprowadzenie kampanii informacyjno-promocyjnej, zachęcającej mieszkańców do korzystania z ekologicznej komunikacji miejskiej. </a:t>
            </a:r>
            <a:endParaRPr lang="pl-PL" sz="2000" b="1" dirty="0"/>
          </a:p>
          <a:p>
            <a:pPr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928926" y="1428736"/>
            <a:ext cx="62150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buFont typeface="Wingdings" pitchFamily="2" charset="2"/>
              <a:buChar char="ü"/>
            </a:pPr>
            <a:r>
              <a:rPr lang="pl-PL" sz="2000" b="1" dirty="0">
                <a:solidFill>
                  <a:srgbClr val="005390"/>
                </a:solidFill>
              </a:rPr>
              <a:t> Zakup 54 niskoemisyjnych, niskopodłogowych autobusów ON EURO 6, przystosowanych do przewozu osób niepełnosprawnych.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097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357159" y="142852"/>
            <a:ext cx="8501122" cy="714380"/>
          </a:xfrm>
        </p:spPr>
        <p:txBody>
          <a:bodyPr>
            <a:noAutofit/>
          </a:bodyPr>
          <a:lstStyle/>
          <a:p>
            <a:r>
              <a:rPr lang="pl-PL" sz="4000" b="1" dirty="0"/>
              <a:t>Inwestycje ZG PKS</a:t>
            </a:r>
            <a:endParaRPr lang="pl-PL" sz="4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85720" y="928670"/>
            <a:ext cx="8572560" cy="244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ü"/>
            </a:pPr>
            <a:r>
              <a:rPr lang="pl-PL" sz="2000" b="1" dirty="0">
                <a:solidFill>
                  <a:schemeClr val="accent3"/>
                </a:solidFill>
              </a:rPr>
              <a:t> Integracja systemu transportowego ROF ze Zintegrowanym Systemem Zarządzania Ruchem i Transportem Publicznym Rzeszowa w celu doprowadzenia do jednego, spójnego systemu, łączącego miasto z pozostałymi gminami ROF. W tym:</a:t>
            </a:r>
          </a:p>
          <a:p>
            <a:pPr>
              <a:lnSpc>
                <a:spcPct val="150000"/>
              </a:lnSpc>
            </a:pPr>
            <a:endParaRPr lang="pl-PL" sz="2000" b="1" dirty="0">
              <a:solidFill>
                <a:schemeClr val="accent3"/>
              </a:solidFill>
            </a:endParaRPr>
          </a:p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4143372" y="634581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714480" y="2500306"/>
            <a:ext cx="7429520" cy="4158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>
              <a:lnSpc>
                <a:spcPct val="152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accent3"/>
                </a:solidFill>
              </a:rPr>
              <a:t> dostosowanie do systemu </a:t>
            </a:r>
            <a:r>
              <a:rPr lang="pl-PL" dirty="0" err="1">
                <a:solidFill>
                  <a:schemeClr val="accent3"/>
                </a:solidFill>
              </a:rPr>
              <a:t>priorytetowania</a:t>
            </a:r>
            <a:r>
              <a:rPr lang="pl-PL" dirty="0">
                <a:solidFill>
                  <a:schemeClr val="accent3"/>
                </a:solidFill>
              </a:rPr>
              <a:t> pojazdów komunikacji zbiorowej, przydzielającego pierwszeństwo przyjazdu środkom komunikacji publicznej</a:t>
            </a:r>
          </a:p>
          <a:p>
            <a:pPr marL="720000">
              <a:lnSpc>
                <a:spcPct val="152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accent3"/>
                </a:solidFill>
              </a:rPr>
              <a:t> dostosowanie do systemu zarządzania transportem publicznym, by szybciej reagować na bieżące potrzeby komunikacji publicznej na ternie ROF</a:t>
            </a:r>
          </a:p>
          <a:p>
            <a:pPr marL="720000">
              <a:lnSpc>
                <a:spcPct val="152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accent3"/>
                </a:solidFill>
              </a:rPr>
              <a:t> wyposażenie autobusów w system informacji dla pasażerów</a:t>
            </a:r>
          </a:p>
          <a:p>
            <a:pPr marL="720000">
              <a:lnSpc>
                <a:spcPct val="152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accent3"/>
                </a:solidFill>
              </a:rPr>
              <a:t> umieszczenie nowoczesnych tablic informacyjnych na intermodalnych węzłach przesiadkowych.</a:t>
            </a:r>
          </a:p>
          <a:p>
            <a:endParaRPr lang="pl-PL" dirty="0"/>
          </a:p>
        </p:txBody>
      </p:sp>
      <p:pic>
        <p:nvPicPr>
          <p:cNvPr id="12" name="Picture 2" descr="C:\Users\Alina\Downloads\man-1597966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2355971" cy="246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66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ina\Downloads\coin-108053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463483" cy="2303577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3643306" y="0"/>
            <a:ext cx="5286412" cy="2000240"/>
          </a:xfrm>
        </p:spPr>
        <p:txBody>
          <a:bodyPr>
            <a:noAutofit/>
          </a:bodyPr>
          <a:lstStyle/>
          <a:p>
            <a:r>
              <a:rPr lang="pl-PL" sz="4400" b="1" dirty="0"/>
              <a:t>Ile to będzie kosztować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2428868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Wartość projektu realizowanego przez ZG PKS</a:t>
            </a:r>
          </a:p>
          <a:p>
            <a:pPr algn="ctr">
              <a:lnSpc>
                <a:spcPct val="150000"/>
              </a:lnSpc>
            </a:pPr>
            <a:r>
              <a:rPr lang="pl-PL" sz="4400" b="1" dirty="0">
                <a:solidFill>
                  <a:schemeClr val="accent3"/>
                </a:solidFill>
              </a:rPr>
              <a:t>60 995 000 zł</a:t>
            </a:r>
          </a:p>
          <a:p>
            <a:pPr algn="ctr">
              <a:lnSpc>
                <a:spcPct val="20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Kwota dofinansowania 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3"/>
                </a:solidFill>
              </a:rPr>
              <a:t>z Europejskiego Funduszu Rozwoju Regionalnego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3"/>
                </a:solidFill>
              </a:rPr>
              <a:t>42 162 000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214810" y="635795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 PKS</a:t>
            </a:r>
          </a:p>
        </p:txBody>
      </p:sp>
    </p:spTree>
    <p:extLst>
      <p:ext uri="{BB962C8B-B14F-4D97-AF65-F5344CB8AC3E}">
        <p14:creationId xmlns:p14="http://schemas.microsoft.com/office/powerpoint/2010/main" val="83773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Niestandardowy 43">
      <a:dk1>
        <a:sysClr val="windowText" lastClr="000000"/>
      </a:dk1>
      <a:lt1>
        <a:sysClr val="window" lastClr="FFFFFF"/>
      </a:lt1>
      <a:dk2>
        <a:srgbClr val="3E3D2D"/>
      </a:dk2>
      <a:lt2>
        <a:srgbClr val="92D050"/>
      </a:lt2>
      <a:accent1>
        <a:srgbClr val="0070C0"/>
      </a:accent1>
      <a:accent2>
        <a:srgbClr val="00B050"/>
      </a:accent2>
      <a:accent3>
        <a:srgbClr val="00539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1338</TotalTime>
  <Words>1781</Words>
  <Application>Microsoft Office PowerPoint</Application>
  <PresentationFormat>Pokaz na ekranie (4:3)</PresentationFormat>
  <Paragraphs>266</Paragraphs>
  <Slides>37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3" baseType="lpstr">
      <vt:lpstr>Arial</vt:lpstr>
      <vt:lpstr>Calibri</vt:lpstr>
      <vt:lpstr>Trebuchet MS</vt:lpstr>
      <vt:lpstr>Wingdings</vt:lpstr>
      <vt:lpstr>Wingdings 2</vt:lpstr>
      <vt:lpstr>Miejski</vt:lpstr>
      <vt:lpstr>Prezentacja programu PowerPoint</vt:lpstr>
      <vt:lpstr>Wspólny projekt transportowy</vt:lpstr>
      <vt:lpstr>Cele projektu</vt:lpstr>
      <vt:lpstr>Cele projektu</vt:lpstr>
      <vt:lpstr>Prezentacja programu PowerPoint</vt:lpstr>
      <vt:lpstr>Ile to będzie kosztować</vt:lpstr>
      <vt:lpstr>Inwestycje ZG PKS</vt:lpstr>
      <vt:lpstr>Inwestycje ZG PKS</vt:lpstr>
      <vt:lpstr>Ile to będzie kosztować</vt:lpstr>
      <vt:lpstr>Inwestycje Gmina  Boguchwała </vt:lpstr>
      <vt:lpstr>Prezentacja programu PowerPoint</vt:lpstr>
      <vt:lpstr>Ile to będzie kosztować</vt:lpstr>
      <vt:lpstr>Inwestycje Gminy Chmielnik</vt:lpstr>
      <vt:lpstr>Park&amp;Ride w Chmielniku</vt:lpstr>
      <vt:lpstr>Ile to będzie kosztować</vt:lpstr>
      <vt:lpstr>Inwestycje Gminy Czarna</vt:lpstr>
      <vt:lpstr>Inwestycje Gminy Czarna</vt:lpstr>
      <vt:lpstr>Ile to będzie kosztować</vt:lpstr>
      <vt:lpstr>Inwestycje Gminy Czudec</vt:lpstr>
      <vt:lpstr>Inwestycje Gminy Czudec</vt:lpstr>
      <vt:lpstr>Ile to będzie kosztować</vt:lpstr>
      <vt:lpstr>Inwestycje Gminy Głogów Małopolski</vt:lpstr>
      <vt:lpstr>Inwestycje Gminy Głogów Małopolski</vt:lpstr>
      <vt:lpstr>Ile to będzie kosztować</vt:lpstr>
      <vt:lpstr>Inwestycje  Gminy Krasne</vt:lpstr>
      <vt:lpstr>Inwestycje Gminy Krasne</vt:lpstr>
      <vt:lpstr>Ile to będzie kosztować</vt:lpstr>
      <vt:lpstr>Inwestycje Gminy Świlcza</vt:lpstr>
      <vt:lpstr>Inwestycje Gminy Świlcza</vt:lpstr>
      <vt:lpstr>Ile to będzie kosztować</vt:lpstr>
      <vt:lpstr>Inwestycje  Gminy Trzebownisko</vt:lpstr>
      <vt:lpstr>Inwestycje Gminy Trzebownisko</vt:lpstr>
      <vt:lpstr>Ile to będzie kosztować</vt:lpstr>
      <vt:lpstr>Inwestycje  Gminy Tyczyn</vt:lpstr>
      <vt:lpstr>Inwestycje Gminy Tyczyn</vt:lpstr>
      <vt:lpstr>Ile to będzie kosztować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Funkcjonowanie komunikacji publicznej</dc:title>
  <dc:creator>TSitek</dc:creator>
  <cp:lastModifiedBy>Piotr Klimczak</cp:lastModifiedBy>
  <cp:revision>254</cp:revision>
  <dcterms:created xsi:type="dcterms:W3CDTF">2015-08-19T08:36:09Z</dcterms:created>
  <dcterms:modified xsi:type="dcterms:W3CDTF">2017-10-04T08:56:07Z</dcterms:modified>
</cp:coreProperties>
</file>